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91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306" r:id="rId22"/>
    <p:sldId id="268" r:id="rId23"/>
    <p:sldId id="269" r:id="rId24"/>
  </p:sldIdLst>
  <p:sldSz cx="9144000" cy="5143500" type="screen16x9"/>
  <p:notesSz cx="6858000" cy="9144000"/>
  <p:embeddedFontLst>
    <p:embeddedFont>
      <p:font typeface="EB Garamond SemiBold" panose="00000700000000000000" pitchFamily="2" charset="0"/>
      <p:regular r:id="rId26"/>
      <p:bold r:id="rId27"/>
      <p:italic r:id="rId28"/>
      <p:boldItalic r:id="rId29"/>
    </p:embeddedFont>
    <p:embeddedFont>
      <p:font typeface="Proxima Nova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12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02cc3ff2a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302cc3ff2a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427784ED-FC61-7E25-1558-B64253DA5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FACDF117-3C94-86E8-AE5C-D56C764010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27FC5798-F9F4-71E6-D585-986FF44908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938485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93F223E9-14C5-22D8-BB56-1997ACBE3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4E7ECDEA-3519-BA90-7838-A8E822A18F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68C4963B-29B6-ACD7-C516-17712EE617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5665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D796C185-9268-A6D2-B60B-8F3CFD36F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DDE3D020-90B6-3E4D-BFAD-8F431CCD19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0068D789-9888-8219-8D7D-AB9CF3571C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575092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C7931FE0-32C4-DE64-632F-3E18AD12FA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6B8DF6F3-4B5A-0BB4-4D6E-FB19FD6618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AAAB2045-50E9-0C20-9128-DED69FD1B2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520555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37C9C063-F868-7BCC-D91E-B32163FBA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D203E3BB-9CD0-FBFD-7337-3B4F739434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33FEE7D1-0AF3-6F61-3DFD-09F97AFE82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879380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50713197-A30B-07C2-34B4-D0CC5E6F7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EC4CDBC3-B56D-7819-BFBA-A154AB51625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3666C9EA-C706-442E-9345-CA7EAE725E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365127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2D986A5D-3F0A-A181-E18A-FF1826803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99E9A848-7E4A-C521-14E9-BC50BB04B1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9C4D2F3E-3A27-FE55-64AF-F740F90BEF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19577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D10261B1-D276-384B-EA26-F958E219D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1CF95F49-66BB-F8D2-A45D-48E906CF93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7DBC7A4C-ACA0-B557-3E73-A766BF66EE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130524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C1552B0C-349C-4977-ABE7-D084B83E0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25ED7924-E817-4A82-AFC7-39AE6EA2DE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EFCBEBA3-0A7A-0041-FD56-3E89B9BD82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643993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A281CF28-2E0C-5CE6-0300-1A46EB347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E68A783A-D31B-8F4B-7318-F32F0705CD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7F214660-D82D-3A52-461C-81EA62C3080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640493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74" name="Google Shape;2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CDC960AC-FE24-2760-F403-99E1672D12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3E390DAB-EA07-D2B7-E4C3-F6F73C6CA5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FEBA1D54-21EF-A342-B07F-2ED2D0BE02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495597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714A533D-606D-48AB-3A92-9623D69EF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27619FF7-0B3E-9748-3A22-4D8EBA04D5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16C8D1E5-181D-EA9B-9A84-A3E4CBDCAB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850421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80" name="Google Shape;38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89" name="Google Shape;38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1D4CCCE1-5179-EDE3-8288-40ACED0ED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50D5CC7F-A21C-90EE-D8E2-6F61AF1D10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318D316C-D979-B814-5C6B-E9DD0F77FA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233477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B4B03963-925A-D36F-9F46-CF146B6CB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7FE3C3FD-F459-B33C-1DEA-8C91857FD2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9E0A9482-C923-59BD-8325-0DC42A744F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896045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4CFDB805-E074-B9A1-8B23-C63A16F01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2EBCD3EE-747F-9A47-2D07-C60CC47462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010080AC-EC87-B2CB-4362-82EF36A1DC6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28440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3CF5561D-94B6-B513-F80B-F7C4ACAAB3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DAC3BC8C-D685-C48A-072F-A493D89A13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569B1420-BAB0-50C3-A49A-ED8A2B4B8E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81916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2" descr="A room with a table and lights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379" b="15323"/>
          <a:stretch/>
        </p:blipFill>
        <p:spPr>
          <a:xfrm>
            <a:off x="0" y="771525"/>
            <a:ext cx="9144000" cy="437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1756">
          <p15:clr>
            <a:srgbClr val="FBAE40"/>
          </p15:clr>
        </p15:guide>
        <p15:guide id="5" pos="332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Icons and Content">
  <p:cSld name="Title, Icons and Conten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09524" y="2122232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9524" y="2602016"/>
            <a:ext cx="402337" cy="40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09524" y="3080359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09523" y="3560989"/>
            <a:ext cx="402337" cy="402337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2"/>
          <p:cNvSpPr txBox="1">
            <a:spLocks noGrp="1"/>
          </p:cNvSpPr>
          <p:nvPr>
            <p:ph type="body" idx="1"/>
          </p:nvPr>
        </p:nvSpPr>
        <p:spPr>
          <a:xfrm>
            <a:off x="1769898" y="2225698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body" idx="2"/>
          </p:nvPr>
        </p:nvSpPr>
        <p:spPr>
          <a:xfrm>
            <a:off x="1769898" y="1741332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7" name="Google Shape;247;p22"/>
          <p:cNvSpPr txBox="1">
            <a:spLocks noGrp="1"/>
          </p:cNvSpPr>
          <p:nvPr>
            <p:ph type="body" idx="3"/>
          </p:nvPr>
        </p:nvSpPr>
        <p:spPr>
          <a:xfrm>
            <a:off x="1769898" y="2700163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body" idx="4"/>
          </p:nvPr>
        </p:nvSpPr>
        <p:spPr>
          <a:xfrm>
            <a:off x="1769898" y="3182146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9" name="Google Shape;249;p22"/>
          <p:cNvSpPr txBox="1">
            <a:spLocks noGrp="1"/>
          </p:cNvSpPr>
          <p:nvPr>
            <p:ph type="body" idx="5"/>
          </p:nvPr>
        </p:nvSpPr>
        <p:spPr>
          <a:xfrm>
            <a:off x="1769898" y="3658586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0" name="Google Shape;250;p22"/>
          <p:cNvSpPr txBox="1">
            <a:spLocks noGrp="1"/>
          </p:cNvSpPr>
          <p:nvPr>
            <p:ph type="body" idx="6"/>
          </p:nvPr>
        </p:nvSpPr>
        <p:spPr>
          <a:xfrm>
            <a:off x="5251141" y="2225699"/>
            <a:ext cx="2413617" cy="231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1" name="Google Shape;251;p22"/>
          <p:cNvSpPr txBox="1">
            <a:spLocks noGrp="1"/>
          </p:cNvSpPr>
          <p:nvPr>
            <p:ph type="body" idx="7"/>
          </p:nvPr>
        </p:nvSpPr>
        <p:spPr>
          <a:xfrm>
            <a:off x="5251141" y="1741332"/>
            <a:ext cx="2413617" cy="241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2" name="Google Shape;252;p22"/>
          <p:cNvSpPr txBox="1">
            <a:spLocks noGrp="1"/>
          </p:cNvSpPr>
          <p:nvPr>
            <p:ph type="body" idx="8"/>
          </p:nvPr>
        </p:nvSpPr>
        <p:spPr>
          <a:xfrm>
            <a:off x="5251141" y="2700163"/>
            <a:ext cx="2413617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3" name="Google Shape;253;p22"/>
          <p:cNvSpPr txBox="1">
            <a:spLocks noGrp="1"/>
          </p:cNvSpPr>
          <p:nvPr>
            <p:ph type="body" idx="9"/>
          </p:nvPr>
        </p:nvSpPr>
        <p:spPr>
          <a:xfrm>
            <a:off x="5251141" y="3182146"/>
            <a:ext cx="2413617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4" name="Google Shape;254;p22"/>
          <p:cNvSpPr txBox="1">
            <a:spLocks noGrp="1"/>
          </p:cNvSpPr>
          <p:nvPr>
            <p:ph type="body" idx="13"/>
          </p:nvPr>
        </p:nvSpPr>
        <p:spPr>
          <a:xfrm>
            <a:off x="5251141" y="3658586"/>
            <a:ext cx="2413617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55" name="Google Shape;255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12082" y="165042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12082" y="213061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2082" y="2610401"/>
            <a:ext cx="402337" cy="40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12082" y="3088744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12081" y="3569374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765810" y="165042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65809" y="213061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765808" y="2610401"/>
            <a:ext cx="402337" cy="40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765808" y="3087898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765808" y="3567681"/>
            <a:ext cx="402337" cy="402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78">
          <p15:clr>
            <a:srgbClr val="FBAE40"/>
          </p15:clr>
        </p15:guide>
        <p15:guide id="2" pos="397">
          <p15:clr>
            <a:srgbClr val="FBAE40"/>
          </p15:clr>
        </p15:guide>
        <p15:guide id="3" orient="horz" pos="378">
          <p15:clr>
            <a:srgbClr val="FBAE40"/>
          </p15:clr>
        </p15:guide>
        <p15:guide id="4" orient="horz" pos="923">
          <p15:clr>
            <a:srgbClr val="FBAE40"/>
          </p15:clr>
        </p15:guide>
        <p15:guide id="5" pos="1638">
          <p15:clr>
            <a:srgbClr val="FBAE40"/>
          </p15:clr>
        </p15:guide>
        <p15:guide id="6" pos="3578">
          <p15:clr>
            <a:srgbClr val="FBAE40"/>
          </p15:clr>
        </p15:guide>
        <p15:guide id="7" orient="horz" pos="1393">
          <p15:clr>
            <a:srgbClr val="FBAE40"/>
          </p15:clr>
        </p15:guide>
        <p15:guide id="8" pos="1877">
          <p15:clr>
            <a:srgbClr val="FBAE40"/>
          </p15:clr>
        </p15:guide>
        <p15:guide id="9" pos="1928">
          <p15:clr>
            <a:srgbClr val="FBAE40"/>
          </p15:clr>
        </p15:guide>
        <p15:guide id="10" pos="383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vider">
  <p:cSld name="2_Divi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A person with glasses and a map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974" b="5137"/>
          <a:stretch/>
        </p:blipFill>
        <p:spPr>
          <a:xfrm>
            <a:off x="0" y="735106"/>
            <a:ext cx="9141783" cy="4408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90">
          <p15:clr>
            <a:srgbClr val="FBAE40"/>
          </p15:clr>
        </p15:guide>
        <p15:guide id="2" pos="612">
          <p15:clr>
            <a:srgbClr val="FBAE40"/>
          </p15:clr>
        </p15:guide>
        <p15:guide id="3" pos="2222">
          <p15:clr>
            <a:srgbClr val="FBAE40"/>
          </p15:clr>
        </p15:guide>
        <p15:guide id="4" orient="horz" pos="16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">
  <p:cSld name="Divi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 descr="A room with a table and lights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379" b="15323"/>
          <a:stretch/>
        </p:blipFill>
        <p:spPr>
          <a:xfrm>
            <a:off x="0" y="771525"/>
            <a:ext cx="9144000" cy="437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2 Line Title, Infographics and Caption">
  <p:cSld name="2_2 Line Title, Infographics and Captio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/>
          <p:nvPr/>
        </p:nvSpPr>
        <p:spPr>
          <a:xfrm>
            <a:off x="11718595" y="3690308"/>
            <a:ext cx="870" cy="1071"/>
          </a:xfrm>
          <a:custGeom>
            <a:avLst/>
            <a:gdLst/>
            <a:ahLst/>
            <a:cxnLst/>
            <a:rect l="l" t="t" r="r" b="b"/>
            <a:pathLst>
              <a:path w="870" h="1071" extrusionOk="0">
                <a:moveTo>
                  <a:pt x="0" y="0"/>
                </a:moveTo>
                <a:lnTo>
                  <a:pt x="870" y="0"/>
                </a:lnTo>
                <a:lnTo>
                  <a:pt x="870" y="10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" name="Google Shape;20;p5" descr="A hand putting a piece of paper into a ballot box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10780"/>
          <a:stretch/>
        </p:blipFill>
        <p:spPr>
          <a:xfrm>
            <a:off x="0" y="1907106"/>
            <a:ext cx="5133287" cy="3236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8">
          <p15:clr>
            <a:srgbClr val="FBAE40"/>
          </p15:clr>
        </p15:guide>
        <p15:guide id="2" orient="horz" pos="2731">
          <p15:clr>
            <a:srgbClr val="FBAE40"/>
          </p15:clr>
        </p15:guide>
        <p15:guide id="3" orient="horz" pos="219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2 Line Title and Content">
  <p:cSld name="1_2 Line 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/>
          <p:nvPr/>
        </p:nvSpPr>
        <p:spPr>
          <a:xfrm rot="10800000" flipH="1">
            <a:off x="0" y="4902199"/>
            <a:ext cx="9144000" cy="256463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2794">
          <p15:clr>
            <a:srgbClr val="FBAE40"/>
          </p15:clr>
        </p15:guide>
        <p15:guide id="5" pos="2081">
          <p15:clr>
            <a:srgbClr val="FBAE40"/>
          </p15:clr>
        </p15:guide>
        <p15:guide id="6" orient="horz" pos="114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ustom Layout">
  <p:cSld name="10_Custom Layou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/>
          <p:nvPr/>
        </p:nvSpPr>
        <p:spPr>
          <a:xfrm rot="10800000" flipH="1">
            <a:off x="0" y="4902199"/>
            <a:ext cx="9144000" cy="256463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">
          <p15:clr>
            <a:srgbClr val="FBAE40"/>
          </p15:clr>
        </p15:guide>
        <p15:guide id="2" pos="2245">
          <p15:clr>
            <a:srgbClr val="FBAE40"/>
          </p15:clr>
        </p15:guide>
        <p15:guide id="3" orient="horz" pos="917">
          <p15:clr>
            <a:srgbClr val="FBAE40"/>
          </p15:clr>
        </p15:guide>
        <p15:guide id="4" orient="horz" pos="284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2 Line Title and Content">
  <p:cSld name="2_2 Line Title and Conte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/>
        </p:nvSpPr>
        <p:spPr>
          <a:xfrm rot="10800000" flipH="1">
            <a:off x="0" y="4902199"/>
            <a:ext cx="9144000" cy="256463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p10" descr="A person in a white jacke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b="17778"/>
          <a:stretch/>
        </p:blipFill>
        <p:spPr>
          <a:xfrm>
            <a:off x="5890644" y="914400"/>
            <a:ext cx="2884282" cy="42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0"/>
          <p:cNvSpPr txBox="1"/>
          <p:nvPr/>
        </p:nvSpPr>
        <p:spPr>
          <a:xfrm>
            <a:off x="8493369" y="-2584938"/>
            <a:ext cx="18473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2794">
          <p15:clr>
            <a:srgbClr val="FBAE40"/>
          </p15:clr>
        </p15:guide>
        <p15:guide id="5" pos="2081">
          <p15:clr>
            <a:srgbClr val="FBAE40"/>
          </p15:clr>
        </p15:guide>
        <p15:guide id="6" orient="horz" pos="1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3 picture with caption">
  <p:cSld name="Title and 3 picture with caption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"/>
          <p:cNvSpPr/>
          <p:nvPr/>
        </p:nvSpPr>
        <p:spPr>
          <a:xfrm>
            <a:off x="0" y="-1"/>
            <a:ext cx="9144000" cy="28359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0"/>
          <p:cNvSpPr>
            <a:spLocks noGrp="1"/>
          </p:cNvSpPr>
          <p:nvPr>
            <p:ph type="pic" idx="2"/>
          </p:nvPr>
        </p:nvSpPr>
        <p:spPr>
          <a:xfrm>
            <a:off x="1445363" y="1382268"/>
            <a:ext cx="1668121" cy="1946672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sp>
      <p:sp>
        <p:nvSpPr>
          <p:cNvPr id="222" name="Google Shape;222;p20"/>
          <p:cNvSpPr>
            <a:spLocks noGrp="1"/>
          </p:cNvSpPr>
          <p:nvPr>
            <p:ph type="pic" idx="3"/>
          </p:nvPr>
        </p:nvSpPr>
        <p:spPr>
          <a:xfrm>
            <a:off x="3744984" y="1382268"/>
            <a:ext cx="1654032" cy="1946672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sp>
      <p:sp>
        <p:nvSpPr>
          <p:cNvPr id="223" name="Google Shape;223;p20"/>
          <p:cNvSpPr>
            <a:spLocks noGrp="1"/>
          </p:cNvSpPr>
          <p:nvPr>
            <p:ph type="pic" idx="4"/>
          </p:nvPr>
        </p:nvSpPr>
        <p:spPr>
          <a:xfrm>
            <a:off x="6055443" y="1382268"/>
            <a:ext cx="1654032" cy="1946672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sp>
      <p:sp>
        <p:nvSpPr>
          <p:cNvPr id="224" name="Google Shape;224;p20"/>
          <p:cNvSpPr txBox="1">
            <a:spLocks noGrp="1"/>
          </p:cNvSpPr>
          <p:nvPr>
            <p:ph type="body" idx="1"/>
          </p:nvPr>
        </p:nvSpPr>
        <p:spPr>
          <a:xfrm>
            <a:off x="1439466" y="3519224"/>
            <a:ext cx="1674019" cy="27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F0000"/>
              </a:buClr>
              <a:buSzPts val="1215"/>
              <a:buFont typeface="Arial"/>
              <a:buNone/>
              <a:defRPr sz="1215" b="1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20"/>
          <p:cNvSpPr txBox="1">
            <a:spLocks noGrp="1"/>
          </p:cNvSpPr>
          <p:nvPr>
            <p:ph type="body" idx="5"/>
          </p:nvPr>
        </p:nvSpPr>
        <p:spPr>
          <a:xfrm>
            <a:off x="3744985" y="3519224"/>
            <a:ext cx="1654032" cy="27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F0000"/>
              </a:buClr>
              <a:buSzPts val="1215"/>
              <a:buFont typeface="Arial"/>
              <a:buNone/>
              <a:defRPr sz="1215" b="1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20"/>
          <p:cNvSpPr txBox="1">
            <a:spLocks noGrp="1"/>
          </p:cNvSpPr>
          <p:nvPr>
            <p:ph type="body" idx="6"/>
          </p:nvPr>
        </p:nvSpPr>
        <p:spPr>
          <a:xfrm>
            <a:off x="6050503" y="3519223"/>
            <a:ext cx="1654032" cy="28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F0000"/>
              </a:buClr>
              <a:buSzPts val="1215"/>
              <a:buFont typeface="Arial"/>
              <a:buNone/>
              <a:defRPr sz="1215" b="1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7" name="Google Shape;227;p20"/>
          <p:cNvSpPr txBox="1">
            <a:spLocks noGrp="1"/>
          </p:cNvSpPr>
          <p:nvPr>
            <p:ph type="body" idx="7"/>
          </p:nvPr>
        </p:nvSpPr>
        <p:spPr>
          <a:xfrm>
            <a:off x="1439863" y="3862520"/>
            <a:ext cx="1674019" cy="671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40"/>
              <a:buFont typeface="Arial"/>
              <a:buNone/>
              <a:defRPr sz="939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8" name="Google Shape;228;p20"/>
          <p:cNvSpPr txBox="1">
            <a:spLocks noGrp="1"/>
          </p:cNvSpPr>
          <p:nvPr>
            <p:ph type="body" idx="8"/>
          </p:nvPr>
        </p:nvSpPr>
        <p:spPr>
          <a:xfrm>
            <a:off x="3735388" y="3862520"/>
            <a:ext cx="1674019" cy="671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40"/>
              <a:buFont typeface="Arial"/>
              <a:buNone/>
              <a:defRPr sz="939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9" name="Google Shape;229;p20"/>
          <p:cNvSpPr txBox="1">
            <a:spLocks noGrp="1"/>
          </p:cNvSpPr>
          <p:nvPr>
            <p:ph type="body" idx="9"/>
          </p:nvPr>
        </p:nvSpPr>
        <p:spPr>
          <a:xfrm>
            <a:off x="6050502" y="3862520"/>
            <a:ext cx="1658973" cy="671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40"/>
              <a:buFont typeface="Arial"/>
              <a:buNone/>
              <a:defRPr sz="939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30" name="Google Shape;230;p20" descr="A black and white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83129" y="229485"/>
            <a:ext cx="1377742" cy="33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10">
          <p15:clr>
            <a:srgbClr val="FBAE40"/>
          </p15:clr>
        </p15:guide>
        <p15:guide id="2" orient="horz" pos="2391">
          <p15:clr>
            <a:srgbClr val="FBAE40"/>
          </p15:clr>
        </p15:guide>
        <p15:guide id="3" orient="horz" pos="2096">
          <p15:clr>
            <a:srgbClr val="FBAE40"/>
          </p15:clr>
        </p15:guide>
        <p15:guide id="4" orient="horz" pos="378">
          <p15:clr>
            <a:srgbClr val="FBAE40"/>
          </p15:clr>
        </p15:guide>
        <p15:guide id="5" pos="907">
          <p15:clr>
            <a:srgbClr val="FBAE40"/>
          </p15:clr>
        </p15:guide>
        <p15:guide id="6" orient="horz" pos="872">
          <p15:clr>
            <a:srgbClr val="FBAE40"/>
          </p15:clr>
        </p15:guide>
        <p15:guide id="7" pos="1961">
          <p15:clr>
            <a:srgbClr val="FBAE40"/>
          </p15:clr>
        </p15:guide>
        <p15:guide id="8" pos="2353">
          <p15:clr>
            <a:srgbClr val="FBAE40"/>
          </p15:clr>
        </p15:guide>
        <p15:guide id="9" pos="3407">
          <p15:clr>
            <a:srgbClr val="FBAE40"/>
          </p15:clr>
        </p15:guide>
        <p15:guide id="10" pos="3810">
          <p15:clr>
            <a:srgbClr val="FBAE40"/>
          </p15:clr>
        </p15:guide>
        <p15:guide id="11" pos="4853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2 pictures">
  <p:cSld name="Title and 2 pictures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/>
          <p:nvPr/>
        </p:nvSpPr>
        <p:spPr>
          <a:xfrm>
            <a:off x="0" y="-1"/>
            <a:ext cx="9144000" cy="274320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1"/>
          <p:cNvSpPr/>
          <p:nvPr/>
        </p:nvSpPr>
        <p:spPr>
          <a:xfrm rot="10800000" flipH="1">
            <a:off x="0" y="2743199"/>
            <a:ext cx="9144000" cy="135776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4599929" y="1870236"/>
            <a:ext cx="3921771" cy="232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1"/>
          <p:cNvSpPr>
            <a:spLocks noGrp="1"/>
          </p:cNvSpPr>
          <p:nvPr>
            <p:ph type="pic" idx="2"/>
          </p:nvPr>
        </p:nvSpPr>
        <p:spPr>
          <a:xfrm>
            <a:off x="4599929" y="1868092"/>
            <a:ext cx="3921771" cy="2325290"/>
          </a:xfrm>
          <a:prstGeom prst="rect">
            <a:avLst/>
          </a:prstGeom>
          <a:noFill/>
          <a:ln>
            <a:noFill/>
          </a:ln>
        </p:spPr>
      </p:sp>
      <p:sp>
        <p:nvSpPr>
          <p:cNvPr id="236" name="Google Shape;236;p21"/>
          <p:cNvSpPr txBox="1">
            <a:spLocks noGrp="1"/>
          </p:cNvSpPr>
          <p:nvPr>
            <p:ph type="body" idx="1"/>
          </p:nvPr>
        </p:nvSpPr>
        <p:spPr>
          <a:xfrm>
            <a:off x="629841" y="3145632"/>
            <a:ext cx="3343275" cy="28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15"/>
              <a:buFont typeface="Arial"/>
              <a:buNone/>
              <a:defRPr sz="1215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21"/>
          <p:cNvSpPr txBox="1">
            <a:spLocks noGrp="1"/>
          </p:cNvSpPr>
          <p:nvPr>
            <p:ph type="body" idx="3"/>
          </p:nvPr>
        </p:nvSpPr>
        <p:spPr>
          <a:xfrm>
            <a:off x="635000" y="3515616"/>
            <a:ext cx="3343275" cy="28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10"/>
              <a:buFont typeface="Arial"/>
              <a:buNone/>
              <a:defRPr sz="131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21"/>
          <p:cNvSpPr/>
          <p:nvPr/>
        </p:nvSpPr>
        <p:spPr>
          <a:xfrm>
            <a:off x="4599929" y="1356271"/>
            <a:ext cx="3969000" cy="283596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21" descr="A black and white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83129" y="229485"/>
            <a:ext cx="1377742" cy="33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8">
          <p15:clr>
            <a:srgbClr val="FBAE40"/>
          </p15:clr>
        </p15:guide>
        <p15:guide id="2" orient="horz" pos="1178">
          <p15:clr>
            <a:srgbClr val="FBAE40"/>
          </p15:clr>
        </p15:guide>
        <p15:guide id="3" orient="horz" pos="1671">
          <p15:clr>
            <a:srgbClr val="FBAE40"/>
          </p15:clr>
        </p15:guide>
        <p15:guide id="4" orient="horz" pos="1977">
          <p15:clr>
            <a:srgbClr val="FBAE40"/>
          </p15:clr>
        </p15:guide>
        <p15:guide id="5" orient="horz" pos="2930">
          <p15:clr>
            <a:srgbClr val="FBAE40"/>
          </p15:clr>
        </p15:guide>
        <p15:guide id="6" orient="horz" pos="2641">
          <p15:clr>
            <a:srgbClr val="FBAE40"/>
          </p15:clr>
        </p15:guide>
        <p15:guide id="7" pos="289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0"/>
            <a:ext cx="9144000" cy="7651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1" descr="A black and white logo&#10;&#10;Description automatically generated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3883129" y="229485"/>
            <a:ext cx="1377742" cy="33019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66" r:id="rId8"/>
    <p:sldLayoutId id="2147483667" r:id="rId9"/>
    <p:sldLayoutId id="214748366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398">
          <p15:clr>
            <a:srgbClr val="F26B43"/>
          </p15:clr>
        </p15:guide>
        <p15:guide id="2" orient="horz" pos="191">
          <p15:clr>
            <a:srgbClr val="F26B43"/>
          </p15:clr>
        </p15:guide>
        <p15:guide id="3" orient="horz" pos="344">
          <p15:clr>
            <a:srgbClr val="F26B43"/>
          </p15:clr>
        </p15:guide>
        <p15:guide id="4" pos="39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/>
        </p:nvSpPr>
        <p:spPr>
          <a:xfrm>
            <a:off x="3795986" y="4490160"/>
            <a:ext cx="1551900" cy="3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</a:pPr>
            <a:r>
              <a:rPr lang="en-IN" sz="1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06 Mar, 2025</a:t>
            </a:r>
            <a:endParaRPr sz="18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0" name="Google Shape;270;p23"/>
          <p:cNvSpPr/>
          <p:nvPr/>
        </p:nvSpPr>
        <p:spPr>
          <a:xfrm>
            <a:off x="483868" y="2571750"/>
            <a:ext cx="5608322" cy="9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34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300"/>
              <a:buFont typeface="EB Garamond SemiBold"/>
              <a:buNone/>
            </a:pPr>
            <a:r>
              <a:rPr lang="en-IN" sz="4000" b="1" i="0" dirty="0">
                <a:solidFill>
                  <a:schemeClr val="bg1"/>
                </a:solidFill>
                <a:effectLst/>
                <a:latin typeface="Avenir"/>
              </a:rPr>
              <a:t>Managing a Cluster</a:t>
            </a:r>
            <a:endParaRPr sz="4000" dirty="0">
              <a:solidFill>
                <a:schemeClr val="bg1"/>
              </a:solidFill>
              <a:latin typeface="Avenir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D4DF44BD-A7BC-5FB1-F3D2-195F175F7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9;p28">
            <a:extLst>
              <a:ext uri="{FF2B5EF4-FFF2-40B4-BE49-F238E27FC236}">
                <a16:creationId xmlns:a16="http://schemas.microsoft.com/office/drawing/2014/main" id="{BE9E0F37-99BE-07C8-8ADD-C0E5183FA4B9}"/>
              </a:ext>
            </a:extLst>
          </p:cNvPr>
          <p:cNvSpPr txBox="1">
            <a:spLocks/>
          </p:cNvSpPr>
          <p:nvPr/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</a:pPr>
            <a:r>
              <a:rPr lang="en-US" sz="1800" b="1" dirty="0">
                <a:latin typeface="Avenir"/>
                <a:ea typeface="Avenir"/>
                <a:cs typeface="Avenir"/>
                <a:sym typeface="Avenir"/>
              </a:rPr>
              <a:t>Cluster Relocation on AWS Redshift</a:t>
            </a:r>
          </a:p>
        </p:txBody>
      </p:sp>
      <p:sp>
        <p:nvSpPr>
          <p:cNvPr id="321" name="Google Shape;321;p28">
            <a:extLst>
              <a:ext uri="{FF2B5EF4-FFF2-40B4-BE49-F238E27FC236}">
                <a16:creationId xmlns:a16="http://schemas.microsoft.com/office/drawing/2014/main" id="{2B56A67E-C8F8-112E-3135-D744F9ECECDF}"/>
              </a:ext>
            </a:extLst>
          </p:cNvPr>
          <p:cNvSpPr txBox="1"/>
          <p:nvPr/>
        </p:nvSpPr>
        <p:spPr>
          <a:xfrm>
            <a:off x="406891" y="4364228"/>
            <a:ext cx="4292794" cy="403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40"/>
              <a:buFont typeface="Proxima Nova"/>
              <a:buNone/>
            </a:pPr>
            <a:r>
              <a:rPr lang="en-IN" sz="234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Regression: An Overview</a:t>
            </a:r>
            <a:endParaRPr sz="1400" b="1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DCA7C9-D524-E56B-B3E2-36601C731353}"/>
              </a:ext>
            </a:extLst>
          </p:cNvPr>
          <p:cNvSpPr txBox="1"/>
          <p:nvPr/>
        </p:nvSpPr>
        <p:spPr>
          <a:xfrm>
            <a:off x="407344" y="1337310"/>
            <a:ext cx="8496626" cy="2726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Cross-Region Snapshot Copy: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Enable replication of snapshots to another AWS region.</a:t>
            </a:r>
          </a:p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Cluster Restore: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Restore from snapshots in the target region.</a:t>
            </a:r>
          </a:p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Cluster Relocation Use Cases: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Disaster recovery and compliance requirements.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Reducing latency by relocating closer to end users.</a:t>
            </a:r>
          </a:p>
        </p:txBody>
      </p:sp>
      <p:sp>
        <p:nvSpPr>
          <p:cNvPr id="3" name="Google Shape;320;p28">
            <a:extLst>
              <a:ext uri="{FF2B5EF4-FFF2-40B4-BE49-F238E27FC236}">
                <a16:creationId xmlns:a16="http://schemas.microsoft.com/office/drawing/2014/main" id="{255EAB4D-653E-6F6C-5259-163126102FA4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10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058037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F5782293-04B9-A9E9-076A-C9E21DB9E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9;p28">
            <a:extLst>
              <a:ext uri="{FF2B5EF4-FFF2-40B4-BE49-F238E27FC236}">
                <a16:creationId xmlns:a16="http://schemas.microsoft.com/office/drawing/2014/main" id="{137E686A-841C-52C1-7126-F68D1F0D9C56}"/>
              </a:ext>
            </a:extLst>
          </p:cNvPr>
          <p:cNvSpPr txBox="1">
            <a:spLocks/>
          </p:cNvSpPr>
          <p:nvPr/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</a:pPr>
            <a:r>
              <a:rPr lang="en-US" sz="1800" b="1" dirty="0">
                <a:latin typeface="Avenir"/>
                <a:ea typeface="Avenir"/>
                <a:cs typeface="Avenir"/>
                <a:sym typeface="Avenir"/>
              </a:rPr>
              <a:t>Cluster Relocation on AWS Redshift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E64A49-DAE1-6C51-6138-11DEBF556363}"/>
              </a:ext>
            </a:extLst>
          </p:cNvPr>
          <p:cNvSpPr txBox="1"/>
          <p:nvPr/>
        </p:nvSpPr>
        <p:spPr>
          <a:xfrm>
            <a:off x="407344" y="1337310"/>
            <a:ext cx="8496626" cy="1136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Best Practices: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Monitor snapshot copy progress to ensure data consistency.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Plan for adequate storage in the target region.</a:t>
            </a:r>
          </a:p>
        </p:txBody>
      </p:sp>
      <p:sp>
        <p:nvSpPr>
          <p:cNvPr id="3" name="Google Shape;320;p28">
            <a:extLst>
              <a:ext uri="{FF2B5EF4-FFF2-40B4-BE49-F238E27FC236}">
                <a16:creationId xmlns:a16="http://schemas.microsoft.com/office/drawing/2014/main" id="{0B4FD816-AAFB-EC6E-6CF3-8D0B20DD856A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11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368101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1E3801B5-1B03-D098-0E3B-5BF705C222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9;p28">
            <a:extLst>
              <a:ext uri="{FF2B5EF4-FFF2-40B4-BE49-F238E27FC236}">
                <a16:creationId xmlns:a16="http://schemas.microsoft.com/office/drawing/2014/main" id="{83FF4C0C-9D51-F80A-7DBF-C00A6B5C821D}"/>
              </a:ext>
            </a:extLst>
          </p:cNvPr>
          <p:cNvSpPr txBox="1">
            <a:spLocks/>
          </p:cNvSpPr>
          <p:nvPr/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</a:pPr>
            <a:r>
              <a:rPr lang="en-US" sz="1800" b="1" dirty="0">
                <a:latin typeface="Avenir"/>
                <a:ea typeface="Avenir"/>
                <a:cs typeface="Avenir"/>
                <a:sym typeface="Avenir"/>
              </a:rPr>
              <a:t>Management Interfaces on AWS Redshift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F39CAB-3947-8186-5C5A-D409D6C680CA}"/>
              </a:ext>
            </a:extLst>
          </p:cNvPr>
          <p:cNvSpPr txBox="1"/>
          <p:nvPr/>
        </p:nvSpPr>
        <p:spPr>
          <a:xfrm>
            <a:off x="407344" y="1337310"/>
            <a:ext cx="8496626" cy="31245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AWS Management Console: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Easy-to-use graphical interface for cluster operations.</a:t>
            </a:r>
          </a:p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AWS CLI: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Command-line interface for automation and scripting.</a:t>
            </a:r>
          </a:p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Amazon Redshift APIs and SDKs: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Integrations for custom applications.</a:t>
            </a:r>
          </a:p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Third-Party Tools: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BI tools like Tableau and Looker for analytics.</a:t>
            </a:r>
          </a:p>
        </p:txBody>
      </p:sp>
      <p:sp>
        <p:nvSpPr>
          <p:cNvPr id="3" name="Google Shape;320;p28">
            <a:extLst>
              <a:ext uri="{FF2B5EF4-FFF2-40B4-BE49-F238E27FC236}">
                <a16:creationId xmlns:a16="http://schemas.microsoft.com/office/drawing/2014/main" id="{48BB128E-F2F5-0557-9FDE-E5D2BA813F4D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12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85821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918D0112-E190-2193-2618-98856D994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9;p28">
            <a:extLst>
              <a:ext uri="{FF2B5EF4-FFF2-40B4-BE49-F238E27FC236}">
                <a16:creationId xmlns:a16="http://schemas.microsoft.com/office/drawing/2014/main" id="{30130DD8-4AD1-6BB8-3F11-93E9BA3013A0}"/>
              </a:ext>
            </a:extLst>
          </p:cNvPr>
          <p:cNvSpPr txBox="1">
            <a:spLocks/>
          </p:cNvSpPr>
          <p:nvPr/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</a:pPr>
            <a:r>
              <a:rPr lang="en-US" sz="1800" b="1" dirty="0">
                <a:latin typeface="Avenir"/>
                <a:ea typeface="Avenir"/>
                <a:cs typeface="Avenir"/>
                <a:sym typeface="Avenir"/>
              </a:rPr>
              <a:t>Management Interfaces on AWS Redshift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F9ADF-7402-039A-B812-782781F0DFE8}"/>
              </a:ext>
            </a:extLst>
          </p:cNvPr>
          <p:cNvSpPr txBox="1"/>
          <p:nvPr/>
        </p:nvSpPr>
        <p:spPr>
          <a:xfrm>
            <a:off x="407344" y="1337310"/>
            <a:ext cx="8496626" cy="1136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Best Practices: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IAM roles and policies to control access.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Monitor and audit activities using AWS CloudTrail.</a:t>
            </a:r>
          </a:p>
        </p:txBody>
      </p:sp>
      <p:sp>
        <p:nvSpPr>
          <p:cNvPr id="3" name="Google Shape;320;p28">
            <a:extLst>
              <a:ext uri="{FF2B5EF4-FFF2-40B4-BE49-F238E27FC236}">
                <a16:creationId xmlns:a16="http://schemas.microsoft.com/office/drawing/2014/main" id="{D100505B-4B85-596E-2219-51C5EF1B3CF5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13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6893374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A7285DC4-1486-F41C-94E0-1632FC03A9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9;p28">
            <a:extLst>
              <a:ext uri="{FF2B5EF4-FFF2-40B4-BE49-F238E27FC236}">
                <a16:creationId xmlns:a16="http://schemas.microsoft.com/office/drawing/2014/main" id="{C9A68208-C8BB-538C-D682-FD29239C0A85}"/>
              </a:ext>
            </a:extLst>
          </p:cNvPr>
          <p:cNvSpPr txBox="1">
            <a:spLocks/>
          </p:cNvSpPr>
          <p:nvPr/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</a:pPr>
            <a:r>
              <a:rPr lang="en-US" sz="1800" b="1" dirty="0">
                <a:latin typeface="Avenir"/>
                <a:ea typeface="Avenir"/>
                <a:cs typeface="Avenir"/>
                <a:sym typeface="Avenir"/>
              </a:rPr>
              <a:t>Performance Optimization on AWS Redshift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A5265D-B7C6-2874-3646-4389FFBB2940}"/>
              </a:ext>
            </a:extLst>
          </p:cNvPr>
          <p:cNvSpPr txBox="1"/>
          <p:nvPr/>
        </p:nvSpPr>
        <p:spPr>
          <a:xfrm>
            <a:off x="407344" y="1337310"/>
            <a:ext cx="8496626" cy="3522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Query Performance Tuning: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Analyze query plans using EXPLAIN.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Optimize queries with SORT and DIST keys.</a:t>
            </a:r>
          </a:p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Cluster Configuration: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Choose the right node type (compute or storage intensive).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Enable concurrency scaling for peak workloads.</a:t>
            </a:r>
          </a:p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Storage Optimization: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Compress data using appropriate encoding.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Regularly run VACUUM and ANALYZE commands.</a:t>
            </a:r>
          </a:p>
        </p:txBody>
      </p:sp>
      <p:sp>
        <p:nvSpPr>
          <p:cNvPr id="3" name="Google Shape;320;p28">
            <a:extLst>
              <a:ext uri="{FF2B5EF4-FFF2-40B4-BE49-F238E27FC236}">
                <a16:creationId xmlns:a16="http://schemas.microsoft.com/office/drawing/2014/main" id="{0CE46296-D3A3-32AE-2C11-FC8BC3CDBCE3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14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669154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2BB39594-E7FF-247C-91A3-17948BA51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9;p28">
            <a:extLst>
              <a:ext uri="{FF2B5EF4-FFF2-40B4-BE49-F238E27FC236}">
                <a16:creationId xmlns:a16="http://schemas.microsoft.com/office/drawing/2014/main" id="{9E454DA6-CE29-4273-8E60-70C5A89B1B64}"/>
              </a:ext>
            </a:extLst>
          </p:cNvPr>
          <p:cNvSpPr txBox="1">
            <a:spLocks/>
          </p:cNvSpPr>
          <p:nvPr/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</a:pPr>
            <a:r>
              <a:rPr lang="en-US" sz="1800" b="1" dirty="0">
                <a:latin typeface="Avenir"/>
                <a:ea typeface="Avenir"/>
                <a:cs typeface="Avenir"/>
                <a:sym typeface="Avenir"/>
              </a:rPr>
              <a:t>Performance Optimization on AWS Redshift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317A4-A7CC-198C-78FF-FA4B8D62F6C7}"/>
              </a:ext>
            </a:extLst>
          </p:cNvPr>
          <p:cNvSpPr txBox="1"/>
          <p:nvPr/>
        </p:nvSpPr>
        <p:spPr>
          <a:xfrm>
            <a:off x="407344" y="1337310"/>
            <a:ext cx="8496626" cy="23294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Monitoring and Alerts: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Amazon CloudWatch for performance metrics.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Set up Query Monitoring Rules (QMR) for resource-intensive queries.</a:t>
            </a:r>
          </a:p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Best Practices: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workload management (WLM) to prioritize critical queries.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Archive unused data to Amazon S3 using Redshift Spectrum.</a:t>
            </a:r>
          </a:p>
        </p:txBody>
      </p:sp>
      <p:sp>
        <p:nvSpPr>
          <p:cNvPr id="3" name="Google Shape;320;p28">
            <a:extLst>
              <a:ext uri="{FF2B5EF4-FFF2-40B4-BE49-F238E27FC236}">
                <a16:creationId xmlns:a16="http://schemas.microsoft.com/office/drawing/2014/main" id="{C5C86391-3310-F6A8-0EFC-CBDB9AF746A6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15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7396565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D2C0D5AE-9D79-A670-132D-A212C88897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B17BFFBB-692A-C25E-A361-3041F51F804C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8E032E3F-D6F3-E477-6B2C-6C266EDD2ED9}"/>
              </a:ext>
            </a:extLst>
          </p:cNvPr>
          <p:cNvSpPr txBox="1"/>
          <p:nvPr/>
        </p:nvSpPr>
        <p:spPr>
          <a:xfrm>
            <a:off x="4571999" y="925165"/>
            <a:ext cx="4311419" cy="3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 Amazon Redshift, which of the following features is used to manage query concurrency and prioritize workloads?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Concurrency Scaling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Redshift Spectrum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Workload Management (WLM)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Elastic Resize</a:t>
            </a:r>
            <a:endParaRPr lang="en-US" sz="2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C678ADD8-589A-C462-CB5B-F3AF0F882F9E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16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6647056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D5C8CF2C-58F0-A8B6-BD70-2A8B421D0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1A3DE63E-7C27-7196-AD7D-12F370E21CCA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6FFA2D74-E700-86E7-C752-FCB38E1E7882}"/>
              </a:ext>
            </a:extLst>
          </p:cNvPr>
          <p:cNvSpPr txBox="1"/>
          <p:nvPr/>
        </p:nvSpPr>
        <p:spPr>
          <a:xfrm>
            <a:off x="4571999" y="925165"/>
            <a:ext cx="4311419" cy="3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 Amazon Redshift, which of the following features is used to manage query concurrency and prioritize workloads?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Concurrency Scaling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Redshift Spectrum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Workload Management (WLM)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Elastic Resize</a:t>
            </a:r>
            <a:endParaRPr lang="en-US" sz="2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B8CB6B8C-D34C-201B-F33C-FA50D70B5E0B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17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6263090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66284260-632C-C69B-1A0C-8D4478602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5D07E75F-35E7-51C9-34BB-34BEE6F59D27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0B2F2C3D-9DA6-5202-C272-8A76852DF1D4}"/>
              </a:ext>
            </a:extLst>
          </p:cNvPr>
          <p:cNvSpPr txBox="1"/>
          <p:nvPr/>
        </p:nvSpPr>
        <p:spPr>
          <a:xfrm>
            <a:off x="4571999" y="925165"/>
            <a:ext cx="4311419" cy="3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Which of the following tools can be used to monitor the health and performance of your Redshift cluster in real time?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Amazon CloudWatch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Amazon S3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Redshift Query Performance Dashboard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Amazon CloudTrail</a:t>
            </a:r>
            <a:endParaRPr lang="en-US" sz="2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8F3BC448-1EF2-1B61-6864-659B2BAA2973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18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6006046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E6862E10-2E7E-66E8-05A1-6E07300447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7CCFFB48-9738-07DD-23F1-2ED9E591624A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7408473F-BC57-19E1-5401-5BE6061D2F2D}"/>
              </a:ext>
            </a:extLst>
          </p:cNvPr>
          <p:cNvSpPr txBox="1"/>
          <p:nvPr/>
        </p:nvSpPr>
        <p:spPr>
          <a:xfrm>
            <a:off x="4571999" y="925165"/>
            <a:ext cx="4311419" cy="3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Which of the following tools can be used to monitor the health and performance of your Redshift cluster in real time?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Amazon CloudWatch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Amazon S3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Redshift Query Performance Dashboard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Amazon CloudTrail</a:t>
            </a:r>
            <a:endParaRPr lang="en-US" sz="2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0FD40C50-B984-AA6D-68A0-A73809656803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19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4139923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76;p24">
            <a:extLst>
              <a:ext uri="{FF2B5EF4-FFF2-40B4-BE49-F238E27FC236}">
                <a16:creationId xmlns:a16="http://schemas.microsoft.com/office/drawing/2014/main" id="{4D50D126-03FA-D6A5-D1F9-1A2731E6DDA0}"/>
              </a:ext>
            </a:extLst>
          </p:cNvPr>
          <p:cNvSpPr txBox="1"/>
          <p:nvPr/>
        </p:nvSpPr>
        <p:spPr>
          <a:xfrm>
            <a:off x="500696" y="3752448"/>
            <a:ext cx="4722813" cy="113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  <a:buSzPts val="1800"/>
            </a:pPr>
            <a:r>
              <a:rPr lang="en-IN" sz="1800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Course :</a:t>
            </a:r>
            <a:r>
              <a:rPr lang="en-IN" sz="1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Amazon Redshift</a:t>
            </a:r>
            <a:endParaRPr lang="en-IN" sz="1800" b="0" i="0" u="none" strike="noStrike" cap="none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Lecture On :</a:t>
            </a:r>
            <a:r>
              <a:rPr lang="en-IN" sz="1800" b="0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Managing a Cluster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Instructor :</a:t>
            </a:r>
            <a:r>
              <a:rPr lang="en-IN" sz="1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Nitin</a:t>
            </a: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Google Shape;320;p28">
            <a:extLst>
              <a:ext uri="{FF2B5EF4-FFF2-40B4-BE49-F238E27FC236}">
                <a16:creationId xmlns:a16="http://schemas.microsoft.com/office/drawing/2014/main" id="{93081C0C-BAC5-75D9-C51A-28204ADDF023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4B0193A2-8EDF-C022-9399-7FD202D821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ED92B031-6393-EDB5-2192-A9679A3EF0EC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048D1674-D2A9-16D7-E771-5E909715E4FD}"/>
              </a:ext>
            </a:extLst>
          </p:cNvPr>
          <p:cNvSpPr txBox="1"/>
          <p:nvPr/>
        </p:nvSpPr>
        <p:spPr>
          <a:xfrm>
            <a:off x="4571999" y="925165"/>
            <a:ext cx="4311419" cy="3431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 Amazon Redshift, which of the following is automatically created to ensure data durability in case of failure?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Backup copies in Amazon S3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Daily automated snapshots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Replication across regions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Manual database snapshots</a:t>
            </a:r>
            <a:endParaRPr lang="en-US" sz="240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FFF8CD9B-9F8F-1667-7850-CCE34CA3839B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20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6862754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BD16374E-0C32-BCB7-3863-3AECFAB3F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A469B92A-5E6D-1A7C-980C-FD06AC4B47D7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8B24AF3B-ABCB-FF44-081D-6EB524D1842E}"/>
              </a:ext>
            </a:extLst>
          </p:cNvPr>
          <p:cNvSpPr txBox="1"/>
          <p:nvPr/>
        </p:nvSpPr>
        <p:spPr>
          <a:xfrm>
            <a:off x="4571999" y="925165"/>
            <a:ext cx="4311419" cy="3431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 Amazon Redshift, which of the following is automatically created to ensure data durability in case of failure?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Backup copies in Amazon S3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i="0" u="none" strike="noStrike" cap="none" dirty="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Daily automated snapshots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Replication across regions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4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Manual database snapshots</a:t>
            </a:r>
            <a:endParaRPr lang="en-US" sz="240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41594583-2D3B-8B34-D156-CDD0075B4FB4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21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3286010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5"/>
          <p:cNvSpPr txBox="1"/>
          <p:nvPr/>
        </p:nvSpPr>
        <p:spPr>
          <a:xfrm>
            <a:off x="626104" y="1331632"/>
            <a:ext cx="443241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KEY TAKEAWAY</a:t>
            </a:r>
            <a:endParaRPr sz="2800" b="1" i="0" u="none" strike="noStrike" cap="none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3" name="Google Shape;383;p35"/>
          <p:cNvSpPr txBox="1"/>
          <p:nvPr/>
        </p:nvSpPr>
        <p:spPr>
          <a:xfrm>
            <a:off x="1895124" y="2406225"/>
            <a:ext cx="623160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sz="2000" dirty="0">
                <a:latin typeface="Avenir"/>
              </a:rPr>
              <a:t>Mastering cluster operations, relocation, and optimization enhances Redshift's efficiency.</a:t>
            </a: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ABEA35E2-1C24-041A-C745-1A81C1E606E5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22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2ED663-329F-B81C-F9D2-2DAAED0E8C64}"/>
              </a:ext>
            </a:extLst>
          </p:cNvPr>
          <p:cNvSpPr txBox="1"/>
          <p:nvPr/>
        </p:nvSpPr>
        <p:spPr>
          <a:xfrm>
            <a:off x="1895124" y="3126834"/>
            <a:ext cx="6151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Avenir"/>
              </a:rPr>
              <a:t>Leveraging management interfaces simplifies operations.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A55380-DB4E-BD57-4590-1CB71B47D37C}"/>
              </a:ext>
            </a:extLst>
          </p:cNvPr>
          <p:cNvSpPr txBox="1"/>
          <p:nvPr/>
        </p:nvSpPr>
        <p:spPr>
          <a:xfrm>
            <a:off x="1895124" y="3633119"/>
            <a:ext cx="65859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Avenir"/>
              </a:rPr>
              <a:t>Performance tuning ensures cost-effectiveness and scalability.</a:t>
            </a:r>
          </a:p>
        </p:txBody>
      </p:sp>
      <p:sp>
        <p:nvSpPr>
          <p:cNvPr id="7" name="Google Shape;394;p36">
            <a:extLst>
              <a:ext uri="{FF2B5EF4-FFF2-40B4-BE49-F238E27FC236}">
                <a16:creationId xmlns:a16="http://schemas.microsoft.com/office/drawing/2014/main" id="{CDA05B81-9898-255D-F8C3-97D9BCAB1126}"/>
              </a:ext>
            </a:extLst>
          </p:cNvPr>
          <p:cNvSpPr txBox="1"/>
          <p:nvPr/>
        </p:nvSpPr>
        <p:spPr>
          <a:xfrm>
            <a:off x="1097280" y="2526030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01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" name="Google Shape;395;p36">
            <a:extLst>
              <a:ext uri="{FF2B5EF4-FFF2-40B4-BE49-F238E27FC236}">
                <a16:creationId xmlns:a16="http://schemas.microsoft.com/office/drawing/2014/main" id="{49B3C458-70BC-D201-D9AE-16F38D6027AE}"/>
              </a:ext>
            </a:extLst>
          </p:cNvPr>
          <p:cNvSpPr txBox="1"/>
          <p:nvPr/>
        </p:nvSpPr>
        <p:spPr>
          <a:xfrm>
            <a:off x="1097280" y="3123640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02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" name="Google Shape;395;p36">
            <a:extLst>
              <a:ext uri="{FF2B5EF4-FFF2-40B4-BE49-F238E27FC236}">
                <a16:creationId xmlns:a16="http://schemas.microsoft.com/office/drawing/2014/main" id="{B2ABAFBD-26B8-63A5-28C4-C0A882A02C8B}"/>
              </a:ext>
            </a:extLst>
          </p:cNvPr>
          <p:cNvSpPr txBox="1"/>
          <p:nvPr/>
        </p:nvSpPr>
        <p:spPr>
          <a:xfrm>
            <a:off x="1097280" y="3715951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03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6"/>
          <p:cNvSpPr txBox="1"/>
          <p:nvPr/>
        </p:nvSpPr>
        <p:spPr>
          <a:xfrm>
            <a:off x="720372" y="1395758"/>
            <a:ext cx="443241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NEXT CLASS</a:t>
            </a:r>
            <a:endParaRPr sz="1400" b="1" i="0" u="none" strike="noStrike" cap="none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92" name="Google Shape;392;p36"/>
          <p:cNvSpPr txBox="1"/>
          <p:nvPr/>
        </p:nvSpPr>
        <p:spPr>
          <a:xfrm>
            <a:off x="1481528" y="2126749"/>
            <a:ext cx="7525312" cy="2400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 b="0" i="0" dirty="0">
                <a:solidFill>
                  <a:srgbClr val="000000"/>
                </a:solidFill>
                <a:effectLst/>
                <a:latin typeface="Avenir"/>
              </a:rPr>
              <a:t>Overview of data sources</a:t>
            </a:r>
          </a:p>
          <a:p>
            <a:pPr algn="l">
              <a:spcAft>
                <a:spcPts val="600"/>
              </a:spcAft>
            </a:pPr>
            <a:r>
              <a:rPr lang="en-US" sz="2000" b="0" i="0" dirty="0">
                <a:solidFill>
                  <a:srgbClr val="000000"/>
                </a:solidFill>
                <a:effectLst/>
                <a:latin typeface="Avenir"/>
              </a:rPr>
              <a:t>Loading data from Amazon Simple Storage Service (Amazon S3)</a:t>
            </a:r>
          </a:p>
          <a:p>
            <a:pPr algn="l">
              <a:spcAft>
                <a:spcPts val="600"/>
              </a:spcAft>
            </a:pPr>
            <a:r>
              <a:rPr lang="en-US" sz="2000" b="0" i="0" dirty="0">
                <a:solidFill>
                  <a:srgbClr val="000000"/>
                </a:solidFill>
                <a:effectLst/>
                <a:latin typeface="Avenir"/>
              </a:rPr>
              <a:t>ETL and ELT</a:t>
            </a:r>
          </a:p>
          <a:p>
            <a:pPr algn="l">
              <a:spcAft>
                <a:spcPts val="600"/>
              </a:spcAft>
            </a:pPr>
            <a:r>
              <a:rPr lang="en-US" sz="2000" b="0" i="0" dirty="0">
                <a:solidFill>
                  <a:srgbClr val="000000"/>
                </a:solidFill>
                <a:effectLst/>
                <a:latin typeface="Avenir"/>
              </a:rPr>
              <a:t>Loading streaming data</a:t>
            </a:r>
          </a:p>
          <a:p>
            <a:pPr algn="l">
              <a:spcAft>
                <a:spcPts val="600"/>
              </a:spcAft>
            </a:pPr>
            <a:r>
              <a:rPr lang="en-US" sz="2000" b="0" i="0" dirty="0">
                <a:solidFill>
                  <a:srgbClr val="000000"/>
                </a:solidFill>
                <a:effectLst/>
                <a:latin typeface="Avenir"/>
              </a:rPr>
              <a:t>Loading data from relational databases</a:t>
            </a:r>
          </a:p>
          <a:p>
            <a:pPr algn="l">
              <a:spcAft>
                <a:spcPts val="600"/>
              </a:spcAft>
            </a:pPr>
            <a:r>
              <a:rPr lang="en-US" sz="2000" b="0" i="0" dirty="0">
                <a:solidFill>
                  <a:srgbClr val="000000"/>
                </a:solidFill>
                <a:effectLst/>
                <a:latin typeface="Avenir"/>
              </a:rPr>
              <a:t>Features of Amazon Redshift Query Editor v2</a:t>
            </a: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56DA5E31-A816-7E39-3E6B-922844983F56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23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Google Shape;394;p36">
            <a:extLst>
              <a:ext uri="{FF2B5EF4-FFF2-40B4-BE49-F238E27FC236}">
                <a16:creationId xmlns:a16="http://schemas.microsoft.com/office/drawing/2014/main" id="{857D5AAD-86A9-668C-9F0C-51AD1870164B}"/>
              </a:ext>
            </a:extLst>
          </p:cNvPr>
          <p:cNvSpPr txBox="1"/>
          <p:nvPr/>
        </p:nvSpPr>
        <p:spPr>
          <a:xfrm>
            <a:off x="891822" y="208336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01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Google Shape;395;p36">
            <a:extLst>
              <a:ext uri="{FF2B5EF4-FFF2-40B4-BE49-F238E27FC236}">
                <a16:creationId xmlns:a16="http://schemas.microsoft.com/office/drawing/2014/main" id="{5436CCC9-AED1-C7F7-216A-D731606C1D19}"/>
              </a:ext>
            </a:extLst>
          </p:cNvPr>
          <p:cNvSpPr txBox="1"/>
          <p:nvPr/>
        </p:nvSpPr>
        <p:spPr>
          <a:xfrm>
            <a:off x="891822" y="247523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02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" name="Google Shape;395;p36">
            <a:extLst>
              <a:ext uri="{FF2B5EF4-FFF2-40B4-BE49-F238E27FC236}">
                <a16:creationId xmlns:a16="http://schemas.microsoft.com/office/drawing/2014/main" id="{7BC70758-C446-B6DD-ABF1-F181556F1791}"/>
              </a:ext>
            </a:extLst>
          </p:cNvPr>
          <p:cNvSpPr txBox="1"/>
          <p:nvPr/>
        </p:nvSpPr>
        <p:spPr>
          <a:xfrm>
            <a:off x="891822" y="2838943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03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" name="Google Shape;395;p36">
            <a:extLst>
              <a:ext uri="{FF2B5EF4-FFF2-40B4-BE49-F238E27FC236}">
                <a16:creationId xmlns:a16="http://schemas.microsoft.com/office/drawing/2014/main" id="{22D0DDD5-2F71-2865-BCEE-FC499AF111AE}"/>
              </a:ext>
            </a:extLst>
          </p:cNvPr>
          <p:cNvSpPr txBox="1"/>
          <p:nvPr/>
        </p:nvSpPr>
        <p:spPr>
          <a:xfrm>
            <a:off x="891822" y="3225514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04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395;p36">
            <a:extLst>
              <a:ext uri="{FF2B5EF4-FFF2-40B4-BE49-F238E27FC236}">
                <a16:creationId xmlns:a16="http://schemas.microsoft.com/office/drawing/2014/main" id="{C957F41E-EB94-131F-CCE9-1B505A2BC842}"/>
              </a:ext>
            </a:extLst>
          </p:cNvPr>
          <p:cNvSpPr txBox="1"/>
          <p:nvPr/>
        </p:nvSpPr>
        <p:spPr>
          <a:xfrm>
            <a:off x="916168" y="3609211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05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" name="Google Shape;395;p36">
            <a:extLst>
              <a:ext uri="{FF2B5EF4-FFF2-40B4-BE49-F238E27FC236}">
                <a16:creationId xmlns:a16="http://schemas.microsoft.com/office/drawing/2014/main" id="{D4009308-9450-EC6E-EB00-24EF8DCE72DE}"/>
              </a:ext>
            </a:extLst>
          </p:cNvPr>
          <p:cNvSpPr txBox="1"/>
          <p:nvPr/>
        </p:nvSpPr>
        <p:spPr>
          <a:xfrm>
            <a:off x="919978" y="3978781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06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>
            <a:spLocks noGrp="1"/>
          </p:cNvSpPr>
          <p:nvPr>
            <p:ph type="dt" idx="10"/>
          </p:nvPr>
        </p:nvSpPr>
        <p:spPr>
          <a:xfrm>
            <a:off x="638175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IN" sz="9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31-07-2019</a:t>
            </a:r>
            <a:endParaRPr sz="9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2" name="Google Shape;282;p25"/>
          <p:cNvSpPr txBox="1"/>
          <p:nvPr/>
        </p:nvSpPr>
        <p:spPr>
          <a:xfrm>
            <a:off x="560116" y="1465043"/>
            <a:ext cx="547687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In Last Class, we covered….</a:t>
            </a:r>
            <a:endParaRPr sz="2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5"/>
          <p:cNvSpPr txBox="1"/>
          <p:nvPr/>
        </p:nvSpPr>
        <p:spPr>
          <a:xfrm>
            <a:off x="1115223" y="3238743"/>
            <a:ext cx="617176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5"/>
          <p:cNvSpPr txBox="1"/>
          <p:nvPr/>
        </p:nvSpPr>
        <p:spPr>
          <a:xfrm>
            <a:off x="1131698" y="3707400"/>
            <a:ext cx="4277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5"/>
          <p:cNvSpPr txBox="1"/>
          <p:nvPr/>
        </p:nvSpPr>
        <p:spPr>
          <a:xfrm>
            <a:off x="1089321" y="2771842"/>
            <a:ext cx="6171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Science Certification Program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306;p27">
            <a:extLst>
              <a:ext uri="{FF2B5EF4-FFF2-40B4-BE49-F238E27FC236}">
                <a16:creationId xmlns:a16="http://schemas.microsoft.com/office/drawing/2014/main" id="{39667F6D-BFE8-AEAA-89E3-DC977AA6B754}"/>
              </a:ext>
            </a:extLst>
          </p:cNvPr>
          <p:cNvSpPr txBox="1"/>
          <p:nvPr/>
        </p:nvSpPr>
        <p:spPr>
          <a:xfrm>
            <a:off x="1565910" y="2044089"/>
            <a:ext cx="6166778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IN" sz="1800" b="0" i="0" dirty="0">
                <a:solidFill>
                  <a:schemeClr val="bg1"/>
                </a:solidFill>
                <a:effectLst/>
                <a:latin typeface="Avenir"/>
              </a:rPr>
              <a:t>Ingestion</a:t>
            </a:r>
          </a:p>
          <a:p>
            <a:pPr algn="l">
              <a:lnSpc>
                <a:spcPct val="150000"/>
              </a:lnSpc>
            </a:pPr>
            <a:r>
              <a:rPr lang="en-IN" sz="1800" b="0" i="0" dirty="0">
                <a:solidFill>
                  <a:schemeClr val="bg1"/>
                </a:solidFill>
                <a:effectLst/>
                <a:latin typeface="Avenir"/>
              </a:rPr>
              <a:t>Data distribution and storage</a:t>
            </a:r>
          </a:p>
          <a:p>
            <a:pPr algn="l">
              <a:lnSpc>
                <a:spcPct val="150000"/>
              </a:lnSpc>
            </a:pPr>
            <a:r>
              <a:rPr lang="en-IN" sz="1800" b="0" i="0" dirty="0">
                <a:solidFill>
                  <a:schemeClr val="bg1"/>
                </a:solidFill>
                <a:effectLst/>
                <a:latin typeface="Avenir"/>
              </a:rPr>
              <a:t>Data models for Amazon Redshift</a:t>
            </a:r>
          </a:p>
          <a:p>
            <a:pPr algn="l">
              <a:lnSpc>
                <a:spcPct val="150000"/>
              </a:lnSpc>
            </a:pPr>
            <a:r>
              <a:rPr lang="en-IN" sz="1800" b="0" i="0" dirty="0">
                <a:solidFill>
                  <a:schemeClr val="bg1"/>
                </a:solidFill>
                <a:effectLst/>
                <a:latin typeface="Avenir"/>
              </a:rPr>
              <a:t>Data management in Amazon Redshift</a:t>
            </a:r>
          </a:p>
          <a:p>
            <a:pPr algn="l">
              <a:lnSpc>
                <a:spcPct val="150000"/>
              </a:lnSpc>
            </a:pPr>
            <a:r>
              <a:rPr lang="en-IN" sz="1800" b="0" i="0" dirty="0">
                <a:solidFill>
                  <a:schemeClr val="bg1"/>
                </a:solidFill>
                <a:effectLst/>
                <a:latin typeface="Avenir"/>
              </a:rPr>
              <a:t>Data transformation</a:t>
            </a:r>
          </a:p>
          <a:p>
            <a:pPr algn="l">
              <a:lnSpc>
                <a:spcPct val="150000"/>
              </a:lnSpc>
            </a:pPr>
            <a:r>
              <a:rPr lang="en-IN" sz="1800" b="0" i="0" dirty="0">
                <a:solidFill>
                  <a:schemeClr val="bg1"/>
                </a:solidFill>
                <a:effectLst/>
                <a:latin typeface="Avenir"/>
              </a:rPr>
              <a:t>Resource management</a:t>
            </a:r>
          </a:p>
        </p:txBody>
      </p:sp>
      <p:sp>
        <p:nvSpPr>
          <p:cNvPr id="3" name="Google Shape;394;p36">
            <a:extLst>
              <a:ext uri="{FF2B5EF4-FFF2-40B4-BE49-F238E27FC236}">
                <a16:creationId xmlns:a16="http://schemas.microsoft.com/office/drawing/2014/main" id="{36A0E42F-C570-45E2-FEFC-F18674F139EC}"/>
              </a:ext>
            </a:extLst>
          </p:cNvPr>
          <p:cNvSpPr txBox="1"/>
          <p:nvPr/>
        </p:nvSpPr>
        <p:spPr>
          <a:xfrm>
            <a:off x="891822" y="207193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01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Google Shape;395;p36">
            <a:extLst>
              <a:ext uri="{FF2B5EF4-FFF2-40B4-BE49-F238E27FC236}">
                <a16:creationId xmlns:a16="http://schemas.microsoft.com/office/drawing/2014/main" id="{CAE1A882-340E-5096-BAB2-6EFEFAB081F0}"/>
              </a:ext>
            </a:extLst>
          </p:cNvPr>
          <p:cNvSpPr txBox="1"/>
          <p:nvPr/>
        </p:nvSpPr>
        <p:spPr>
          <a:xfrm>
            <a:off x="891822" y="248666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02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" name="Google Shape;395;p36">
            <a:extLst>
              <a:ext uri="{FF2B5EF4-FFF2-40B4-BE49-F238E27FC236}">
                <a16:creationId xmlns:a16="http://schemas.microsoft.com/office/drawing/2014/main" id="{3F7EFA13-94BE-5897-B332-BAA3CBF4F1A6}"/>
              </a:ext>
            </a:extLst>
          </p:cNvPr>
          <p:cNvSpPr txBox="1"/>
          <p:nvPr/>
        </p:nvSpPr>
        <p:spPr>
          <a:xfrm>
            <a:off x="891822" y="2861803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03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" name="Google Shape;395;p36">
            <a:extLst>
              <a:ext uri="{FF2B5EF4-FFF2-40B4-BE49-F238E27FC236}">
                <a16:creationId xmlns:a16="http://schemas.microsoft.com/office/drawing/2014/main" id="{EB71555E-B588-FCCB-D947-499A8FFAB00A}"/>
              </a:ext>
            </a:extLst>
          </p:cNvPr>
          <p:cNvSpPr txBox="1"/>
          <p:nvPr/>
        </p:nvSpPr>
        <p:spPr>
          <a:xfrm>
            <a:off x="891822" y="3316954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04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395;p36">
            <a:extLst>
              <a:ext uri="{FF2B5EF4-FFF2-40B4-BE49-F238E27FC236}">
                <a16:creationId xmlns:a16="http://schemas.microsoft.com/office/drawing/2014/main" id="{E8F47D68-11FC-2A84-812C-285A9C6B629D}"/>
              </a:ext>
            </a:extLst>
          </p:cNvPr>
          <p:cNvSpPr txBox="1"/>
          <p:nvPr/>
        </p:nvSpPr>
        <p:spPr>
          <a:xfrm>
            <a:off x="916168" y="3723511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05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" name="Google Shape;395;p36">
            <a:extLst>
              <a:ext uri="{FF2B5EF4-FFF2-40B4-BE49-F238E27FC236}">
                <a16:creationId xmlns:a16="http://schemas.microsoft.com/office/drawing/2014/main" id="{792D72EE-7DEC-5E99-2A4E-7214A7958DBD}"/>
              </a:ext>
            </a:extLst>
          </p:cNvPr>
          <p:cNvSpPr txBox="1"/>
          <p:nvPr/>
        </p:nvSpPr>
        <p:spPr>
          <a:xfrm>
            <a:off x="891822" y="4137993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</a:t>
            </a:r>
            <a:r>
              <a:rPr lang="en-IN" sz="2800" b="1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6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" name="Google Shape;320;p28">
            <a:extLst>
              <a:ext uri="{FF2B5EF4-FFF2-40B4-BE49-F238E27FC236}">
                <a16:creationId xmlns:a16="http://schemas.microsoft.com/office/drawing/2014/main" id="{F16311F2-A8D4-4BC8-800E-33B03982F2C1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3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body" idx="1"/>
          </p:nvPr>
        </p:nvSpPr>
        <p:spPr>
          <a:xfrm>
            <a:off x="4944621" y="3485363"/>
            <a:ext cx="5355081" cy="837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IN"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Practice in teams of 4 students</a:t>
            </a:r>
            <a:endParaRPr sz="14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214313" marR="0" lvl="0" indent="-214313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IN"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Industry expert mentoring to learn better</a:t>
            </a:r>
            <a:endParaRPr sz="14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214313" marR="0" lvl="0" indent="-214313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IN"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Get personalised feedback for improvements</a:t>
            </a:r>
            <a:endParaRPr sz="14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7" name="Google Shape;297;p26"/>
          <p:cNvSpPr txBox="1"/>
          <p:nvPr/>
        </p:nvSpPr>
        <p:spPr>
          <a:xfrm>
            <a:off x="4581120" y="1036383"/>
            <a:ext cx="5493203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Poll 1(Answer)</a:t>
            </a:r>
            <a:endParaRPr sz="14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/>
          <p:cNvSpPr txBox="1"/>
          <p:nvPr/>
        </p:nvSpPr>
        <p:spPr>
          <a:xfrm>
            <a:off x="4572000" y="1658138"/>
            <a:ext cx="3964620" cy="329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IN" sz="16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Which of these are categorical variables?</a:t>
            </a:r>
            <a:endParaRPr sz="16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en-IN" sz="16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Temperature of an engine</a:t>
            </a:r>
            <a:endParaRPr sz="16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/>
            </a:pPr>
            <a:r>
              <a:rPr lang="en-IN" sz="1600" b="1" i="0" u="none" strike="noStrike" cap="none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Make of car</a:t>
            </a:r>
            <a:endParaRPr sz="16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1" i="0" u="none" strike="noStrike" cap="none">
              <a:solidFill>
                <a:srgbClr val="FF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en-IN" sz="16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Mileage of a car</a:t>
            </a:r>
            <a:endParaRPr/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/>
            </a:pPr>
            <a:r>
              <a:rPr lang="en-IN" sz="1600" b="1" i="0" u="none" strike="noStrike" cap="none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Rating given by a customer for an Uber ride</a:t>
            </a:r>
            <a:endParaRPr sz="16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37827B0A-EA9D-8976-B702-A0CE089804E6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4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7"/>
          <p:cNvSpPr txBox="1">
            <a:spLocks noGrp="1"/>
          </p:cNvSpPr>
          <p:nvPr>
            <p:ph type="dt" idx="10"/>
          </p:nvPr>
        </p:nvSpPr>
        <p:spPr>
          <a:xfrm>
            <a:off x="638175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IN" sz="9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31-07-2019</a:t>
            </a:r>
            <a:endParaRPr sz="9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4" name="Google Shape;304;p27"/>
          <p:cNvSpPr txBox="1">
            <a:spLocks noGrp="1"/>
          </p:cNvSpPr>
          <p:nvPr>
            <p:ph type="sldNum" idx="12"/>
          </p:nvPr>
        </p:nvSpPr>
        <p:spPr>
          <a:xfrm>
            <a:off x="6467475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9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5</a:t>
            </a:fld>
            <a:endParaRPr sz="9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5" name="Google Shape;305;p27"/>
          <p:cNvSpPr txBox="1"/>
          <p:nvPr/>
        </p:nvSpPr>
        <p:spPr>
          <a:xfrm>
            <a:off x="560116" y="1455912"/>
            <a:ext cx="443241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Today’s Agenda</a:t>
            </a:r>
            <a:endParaRPr sz="2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6" name="Google Shape;306;p27"/>
          <p:cNvSpPr txBox="1"/>
          <p:nvPr/>
        </p:nvSpPr>
        <p:spPr>
          <a:xfrm>
            <a:off x="1565910" y="2012836"/>
            <a:ext cx="6447278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en-IN" sz="18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Cluster Operations</a:t>
            </a:r>
          </a:p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en-IN" sz="18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Viewing Cluster Information</a:t>
            </a:r>
          </a:p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en-IN" sz="18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Cluster Relocation</a:t>
            </a:r>
          </a:p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en-IN" sz="18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Management Interfaces</a:t>
            </a:r>
          </a:p>
          <a:p>
            <a:pPr algn="l">
              <a:lnSpc>
                <a:spcPct val="150000"/>
              </a:lnSpc>
              <a:spcAft>
                <a:spcPts val="600"/>
              </a:spcAft>
            </a:pPr>
            <a:r>
              <a:rPr lang="en-IN" sz="18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Performance Optimization</a:t>
            </a:r>
          </a:p>
        </p:txBody>
      </p:sp>
      <p:sp>
        <p:nvSpPr>
          <p:cNvPr id="308" name="Google Shape;308;p27"/>
          <p:cNvSpPr txBox="1"/>
          <p:nvPr/>
        </p:nvSpPr>
        <p:spPr>
          <a:xfrm>
            <a:off x="1071338" y="3699872"/>
            <a:ext cx="7001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94;p36">
            <a:extLst>
              <a:ext uri="{FF2B5EF4-FFF2-40B4-BE49-F238E27FC236}">
                <a16:creationId xmlns:a16="http://schemas.microsoft.com/office/drawing/2014/main" id="{65C7BC33-A36C-99A3-EC7C-B05B18AE2BCE}"/>
              </a:ext>
            </a:extLst>
          </p:cNvPr>
          <p:cNvSpPr txBox="1"/>
          <p:nvPr/>
        </p:nvSpPr>
        <p:spPr>
          <a:xfrm>
            <a:off x="891822" y="202621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01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Google Shape;395;p36">
            <a:extLst>
              <a:ext uri="{FF2B5EF4-FFF2-40B4-BE49-F238E27FC236}">
                <a16:creationId xmlns:a16="http://schemas.microsoft.com/office/drawing/2014/main" id="{7A4F5C58-378E-B722-15DB-F285FB672BA1}"/>
              </a:ext>
            </a:extLst>
          </p:cNvPr>
          <p:cNvSpPr txBox="1"/>
          <p:nvPr/>
        </p:nvSpPr>
        <p:spPr>
          <a:xfrm>
            <a:off x="891822" y="250952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02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Google Shape;395;p36">
            <a:extLst>
              <a:ext uri="{FF2B5EF4-FFF2-40B4-BE49-F238E27FC236}">
                <a16:creationId xmlns:a16="http://schemas.microsoft.com/office/drawing/2014/main" id="{616880D2-FC97-A4F2-F439-C2FC913FE5A4}"/>
              </a:ext>
            </a:extLst>
          </p:cNvPr>
          <p:cNvSpPr txBox="1"/>
          <p:nvPr/>
        </p:nvSpPr>
        <p:spPr>
          <a:xfrm>
            <a:off x="891822" y="2998963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03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" name="Google Shape;395;p36">
            <a:extLst>
              <a:ext uri="{FF2B5EF4-FFF2-40B4-BE49-F238E27FC236}">
                <a16:creationId xmlns:a16="http://schemas.microsoft.com/office/drawing/2014/main" id="{55A7896C-E8F4-2C91-9F1C-61FA05D247E9}"/>
              </a:ext>
            </a:extLst>
          </p:cNvPr>
          <p:cNvSpPr txBox="1"/>
          <p:nvPr/>
        </p:nvSpPr>
        <p:spPr>
          <a:xfrm>
            <a:off x="891822" y="3499834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04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" name="Google Shape;395;p36">
            <a:extLst>
              <a:ext uri="{FF2B5EF4-FFF2-40B4-BE49-F238E27FC236}">
                <a16:creationId xmlns:a16="http://schemas.microsoft.com/office/drawing/2014/main" id="{AC73C88F-1E72-FD09-317E-15359993CA9C}"/>
              </a:ext>
            </a:extLst>
          </p:cNvPr>
          <p:cNvSpPr txBox="1"/>
          <p:nvPr/>
        </p:nvSpPr>
        <p:spPr>
          <a:xfrm>
            <a:off x="916168" y="3974971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05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320;p28">
            <a:extLst>
              <a:ext uri="{FF2B5EF4-FFF2-40B4-BE49-F238E27FC236}">
                <a16:creationId xmlns:a16="http://schemas.microsoft.com/office/drawing/2014/main" id="{42F63A05-970F-BC8E-52EC-1D3EB6240219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5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7547226B-1B0B-48ED-70DC-5850B5484A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9;p28">
            <a:extLst>
              <a:ext uri="{FF2B5EF4-FFF2-40B4-BE49-F238E27FC236}">
                <a16:creationId xmlns:a16="http://schemas.microsoft.com/office/drawing/2014/main" id="{9E71E77E-5261-FE20-FF69-F9D1BC93D399}"/>
              </a:ext>
            </a:extLst>
          </p:cNvPr>
          <p:cNvSpPr txBox="1">
            <a:spLocks/>
          </p:cNvSpPr>
          <p:nvPr/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</a:pPr>
            <a:r>
              <a:rPr lang="en-US" sz="1800" b="1" dirty="0">
                <a:latin typeface="Avenir"/>
                <a:ea typeface="Avenir"/>
                <a:cs typeface="Avenir"/>
                <a:sym typeface="Avenir"/>
              </a:rPr>
              <a:t>Cluster Operations on AWS Redshift</a:t>
            </a:r>
          </a:p>
        </p:txBody>
      </p:sp>
      <p:sp>
        <p:nvSpPr>
          <p:cNvPr id="321" name="Google Shape;321;p28">
            <a:extLst>
              <a:ext uri="{FF2B5EF4-FFF2-40B4-BE49-F238E27FC236}">
                <a16:creationId xmlns:a16="http://schemas.microsoft.com/office/drawing/2014/main" id="{0FA57C89-D916-76DB-CE6B-8EDEF23696F7}"/>
              </a:ext>
            </a:extLst>
          </p:cNvPr>
          <p:cNvSpPr txBox="1"/>
          <p:nvPr/>
        </p:nvSpPr>
        <p:spPr>
          <a:xfrm>
            <a:off x="406891" y="4364228"/>
            <a:ext cx="4292794" cy="403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40"/>
              <a:buFont typeface="Proxima Nova"/>
              <a:buNone/>
            </a:pPr>
            <a:r>
              <a:rPr lang="en-IN" sz="234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Regression: An Overview</a:t>
            </a:r>
            <a:endParaRPr sz="1400" b="1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0FB24F-7C8E-4F2D-6B9A-9477A46BB5A9}"/>
              </a:ext>
            </a:extLst>
          </p:cNvPr>
          <p:cNvSpPr txBox="1"/>
          <p:nvPr/>
        </p:nvSpPr>
        <p:spPr>
          <a:xfrm>
            <a:off x="407344" y="1337310"/>
            <a:ext cx="8496626" cy="3522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Cluster Lifecycle Management: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Creating and deleting clusters.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Managing cluster snapshots for backups.</a:t>
            </a:r>
          </a:p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Cluster Resizing: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Elastic resize for dynamic scaling.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Classic resize for major configuration changes.</a:t>
            </a:r>
          </a:p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Monitoring Cluster Health: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Metrics available in Amazon CloudWatch.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Status checks via the AWS Management Console.</a:t>
            </a:r>
          </a:p>
        </p:txBody>
      </p:sp>
      <p:sp>
        <p:nvSpPr>
          <p:cNvPr id="3" name="Google Shape;320;p28">
            <a:extLst>
              <a:ext uri="{FF2B5EF4-FFF2-40B4-BE49-F238E27FC236}">
                <a16:creationId xmlns:a16="http://schemas.microsoft.com/office/drawing/2014/main" id="{BED2994B-1BFD-E6AA-2D15-5F0B5559EBCE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6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98678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848CB29B-7F9F-199F-1B3E-2DE53FBBF1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9;p28">
            <a:extLst>
              <a:ext uri="{FF2B5EF4-FFF2-40B4-BE49-F238E27FC236}">
                <a16:creationId xmlns:a16="http://schemas.microsoft.com/office/drawing/2014/main" id="{E2F255BB-22AA-0E7A-5E0C-BEF49513E6CB}"/>
              </a:ext>
            </a:extLst>
          </p:cNvPr>
          <p:cNvSpPr txBox="1">
            <a:spLocks/>
          </p:cNvSpPr>
          <p:nvPr/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</a:pPr>
            <a:r>
              <a:rPr lang="en-IN" sz="1800" b="1" dirty="0">
                <a:latin typeface="Avenir"/>
                <a:ea typeface="Avenir"/>
                <a:cs typeface="Avenir"/>
                <a:sym typeface="Avenir"/>
              </a:rPr>
              <a:t>Ingestion in AWS Redshift</a:t>
            </a:r>
          </a:p>
        </p:txBody>
      </p:sp>
      <p:sp>
        <p:nvSpPr>
          <p:cNvPr id="321" name="Google Shape;321;p28">
            <a:extLst>
              <a:ext uri="{FF2B5EF4-FFF2-40B4-BE49-F238E27FC236}">
                <a16:creationId xmlns:a16="http://schemas.microsoft.com/office/drawing/2014/main" id="{81240964-0546-B499-B1DB-82C3B01E9185}"/>
              </a:ext>
            </a:extLst>
          </p:cNvPr>
          <p:cNvSpPr txBox="1"/>
          <p:nvPr/>
        </p:nvSpPr>
        <p:spPr>
          <a:xfrm>
            <a:off x="406891" y="4364228"/>
            <a:ext cx="4292794" cy="403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40"/>
              <a:buFont typeface="Proxima Nova"/>
              <a:buNone/>
            </a:pPr>
            <a:r>
              <a:rPr lang="en-IN" sz="234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Regression: An Overview</a:t>
            </a:r>
            <a:endParaRPr sz="1400" b="1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762516-4915-EF82-0530-0E57FD7BE822}"/>
              </a:ext>
            </a:extLst>
          </p:cNvPr>
          <p:cNvSpPr txBox="1"/>
          <p:nvPr/>
        </p:nvSpPr>
        <p:spPr>
          <a:xfrm>
            <a:off x="407344" y="1337310"/>
            <a:ext cx="8496626" cy="1136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Best Practices: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Enable automated snapshots for data protection.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Scale clusters based on workload patterns.</a:t>
            </a:r>
          </a:p>
        </p:txBody>
      </p:sp>
      <p:sp>
        <p:nvSpPr>
          <p:cNvPr id="3" name="Google Shape;320;p28">
            <a:extLst>
              <a:ext uri="{FF2B5EF4-FFF2-40B4-BE49-F238E27FC236}">
                <a16:creationId xmlns:a16="http://schemas.microsoft.com/office/drawing/2014/main" id="{92154071-B713-68D6-DF51-EC63BEE1182A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7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762543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9B56B27E-D11B-7BB8-0F61-2590F9A10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9;p28">
            <a:extLst>
              <a:ext uri="{FF2B5EF4-FFF2-40B4-BE49-F238E27FC236}">
                <a16:creationId xmlns:a16="http://schemas.microsoft.com/office/drawing/2014/main" id="{0557C38D-2BDC-6F90-7AC8-45BCA44A80D1}"/>
              </a:ext>
            </a:extLst>
          </p:cNvPr>
          <p:cNvSpPr txBox="1">
            <a:spLocks/>
          </p:cNvSpPr>
          <p:nvPr/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</a:pPr>
            <a:r>
              <a:rPr lang="en-US" sz="1800" b="1" dirty="0">
                <a:latin typeface="Avenir"/>
                <a:ea typeface="Avenir"/>
                <a:cs typeface="Avenir"/>
                <a:sym typeface="Avenir"/>
              </a:rPr>
              <a:t>Viewing Cluster Information on AWS Redshift</a:t>
            </a:r>
          </a:p>
        </p:txBody>
      </p:sp>
      <p:sp>
        <p:nvSpPr>
          <p:cNvPr id="321" name="Google Shape;321;p28">
            <a:extLst>
              <a:ext uri="{FF2B5EF4-FFF2-40B4-BE49-F238E27FC236}">
                <a16:creationId xmlns:a16="http://schemas.microsoft.com/office/drawing/2014/main" id="{5B7F40EF-A944-2916-9209-6A84967469AC}"/>
              </a:ext>
            </a:extLst>
          </p:cNvPr>
          <p:cNvSpPr txBox="1"/>
          <p:nvPr/>
        </p:nvSpPr>
        <p:spPr>
          <a:xfrm>
            <a:off x="406891" y="4364228"/>
            <a:ext cx="4292794" cy="403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40"/>
              <a:buFont typeface="Proxima Nova"/>
              <a:buNone/>
            </a:pPr>
            <a:r>
              <a:rPr lang="en-IN" sz="234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Regression: An Overview</a:t>
            </a:r>
            <a:endParaRPr sz="1400" b="1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F26762-209B-303E-121B-3DEBA18D3684}"/>
              </a:ext>
            </a:extLst>
          </p:cNvPr>
          <p:cNvSpPr txBox="1"/>
          <p:nvPr/>
        </p:nvSpPr>
        <p:spPr>
          <a:xfrm>
            <a:off x="407344" y="1337310"/>
            <a:ext cx="8496626" cy="23294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Cluster Properties: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Node types, number of nodes, and instance types.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Endpoint information for connecting to the cluster.</a:t>
            </a:r>
          </a:p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Performance Metrics: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Query performance and latency metrics.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Disk utilization and CPU usage trends.</a:t>
            </a:r>
          </a:p>
        </p:txBody>
      </p:sp>
      <p:sp>
        <p:nvSpPr>
          <p:cNvPr id="3" name="Google Shape;320;p28">
            <a:extLst>
              <a:ext uri="{FF2B5EF4-FFF2-40B4-BE49-F238E27FC236}">
                <a16:creationId xmlns:a16="http://schemas.microsoft.com/office/drawing/2014/main" id="{2EF3AEA8-6F95-D0C9-239C-8B85A3E02F45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8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06939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2466850D-6159-9D74-9225-A5F5F8439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9;p28">
            <a:extLst>
              <a:ext uri="{FF2B5EF4-FFF2-40B4-BE49-F238E27FC236}">
                <a16:creationId xmlns:a16="http://schemas.microsoft.com/office/drawing/2014/main" id="{1296E1CF-FBBF-6F30-C3F2-A33AA9519416}"/>
              </a:ext>
            </a:extLst>
          </p:cNvPr>
          <p:cNvSpPr txBox="1">
            <a:spLocks/>
          </p:cNvSpPr>
          <p:nvPr/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</a:pPr>
            <a:r>
              <a:rPr lang="en-US" sz="1800" b="1" dirty="0">
                <a:latin typeface="Avenir"/>
                <a:ea typeface="Avenir"/>
                <a:cs typeface="Avenir"/>
                <a:sym typeface="Avenir"/>
              </a:rPr>
              <a:t>Viewing Cluster Information on AWS Redshift</a:t>
            </a:r>
          </a:p>
        </p:txBody>
      </p:sp>
      <p:sp>
        <p:nvSpPr>
          <p:cNvPr id="321" name="Google Shape;321;p28">
            <a:extLst>
              <a:ext uri="{FF2B5EF4-FFF2-40B4-BE49-F238E27FC236}">
                <a16:creationId xmlns:a16="http://schemas.microsoft.com/office/drawing/2014/main" id="{DD71F6F9-96AC-D9C6-EAE3-910E32E4690E}"/>
              </a:ext>
            </a:extLst>
          </p:cNvPr>
          <p:cNvSpPr txBox="1"/>
          <p:nvPr/>
        </p:nvSpPr>
        <p:spPr>
          <a:xfrm>
            <a:off x="406891" y="4364228"/>
            <a:ext cx="4292794" cy="403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340"/>
              <a:buFont typeface="Proxima Nova"/>
              <a:buNone/>
            </a:pPr>
            <a:r>
              <a:rPr lang="en-IN" sz="234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Regression: An Overview</a:t>
            </a:r>
            <a:endParaRPr sz="1400" b="1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477D65-00F2-006A-8E57-FD83D7A82CD8}"/>
              </a:ext>
            </a:extLst>
          </p:cNvPr>
          <p:cNvSpPr txBox="1"/>
          <p:nvPr/>
        </p:nvSpPr>
        <p:spPr>
          <a:xfrm>
            <a:off x="407344" y="1337310"/>
            <a:ext cx="8496626" cy="1534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Tools for Accessing Information: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AWS Management Console: GUI-based access.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AWS CLI and SDKs: Programmatic access.</a:t>
            </a:r>
          </a:p>
          <a:p>
            <a:pPr marL="742950" marR="0" lvl="0" indent="-285750" algn="l" rtl="0">
              <a:lnSpc>
                <a:spcPct val="125000"/>
              </a:lnSpc>
              <a:spcAft>
                <a:spcPts val="10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System tables and views within Redshift for detailed insights</a:t>
            </a:r>
          </a:p>
        </p:txBody>
      </p:sp>
      <p:sp>
        <p:nvSpPr>
          <p:cNvPr id="3" name="Google Shape;320;p28">
            <a:extLst>
              <a:ext uri="{FF2B5EF4-FFF2-40B4-BE49-F238E27FC236}">
                <a16:creationId xmlns:a16="http://schemas.microsoft.com/office/drawing/2014/main" id="{51323398-A16D-41D2-47CF-8FF790F581E8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9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897051098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_UPGRAD">
  <a:themeElements>
    <a:clrScheme name="upGrad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0093FF"/>
      </a:accent1>
      <a:accent2>
        <a:srgbClr val="0BC296"/>
      </a:accent2>
      <a:accent3>
        <a:srgbClr val="A5A5A5"/>
      </a:accent3>
      <a:accent4>
        <a:srgbClr val="08C195"/>
      </a:accent4>
      <a:accent5>
        <a:srgbClr val="0094FC"/>
      </a:accent5>
      <a:accent6>
        <a:srgbClr val="FF2400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</TotalTime>
  <Words>858</Words>
  <Application>Microsoft Office PowerPoint</Application>
  <PresentationFormat>On-screen Show (16:9)</PresentationFormat>
  <Paragraphs>200</Paragraphs>
  <Slides>23</Slides>
  <Notes>23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Proxima Nova</vt:lpstr>
      <vt:lpstr>Arial</vt:lpstr>
      <vt:lpstr>Calibri</vt:lpstr>
      <vt:lpstr>EB Garamond SemiBold</vt:lpstr>
      <vt:lpstr>Courier New</vt:lpstr>
      <vt:lpstr>Avenir</vt:lpstr>
      <vt:lpstr>MASTER_UPGRAD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Nitin Kamble</cp:lastModifiedBy>
  <cp:revision>8</cp:revision>
  <dcterms:modified xsi:type="dcterms:W3CDTF">2025-03-06T04:00:10Z</dcterms:modified>
</cp:coreProperties>
</file>